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140" r:id="rId3"/>
    <p:sldId id="1142" r:id="rId4"/>
    <p:sldId id="1158" r:id="rId5"/>
    <p:sldId id="1143" r:id="rId6"/>
    <p:sldId id="1160" r:id="rId7"/>
    <p:sldId id="1162" r:id="rId8"/>
    <p:sldId id="1152" r:id="rId9"/>
    <p:sldId id="1161" r:id="rId10"/>
    <p:sldId id="1145" r:id="rId11"/>
    <p:sldId id="1165" r:id="rId12"/>
    <p:sldId id="1147" r:id="rId13"/>
    <p:sldId id="1153" r:id="rId14"/>
    <p:sldId id="1164" r:id="rId15"/>
    <p:sldId id="1166" r:id="rId16"/>
    <p:sldId id="1154" r:id="rId17"/>
    <p:sldId id="1167" r:id="rId18"/>
    <p:sldId id="1148" r:id="rId19"/>
    <p:sldId id="1155" r:id="rId20"/>
    <p:sldId id="1169" r:id="rId21"/>
    <p:sldId id="1168" r:id="rId22"/>
    <p:sldId id="1170" r:id="rId23"/>
    <p:sldId id="1171" r:id="rId24"/>
    <p:sldId id="1141" r:id="rId25"/>
    <p:sldId id="1149" r:id="rId26"/>
    <p:sldId id="1172" r:id="rId27"/>
    <p:sldId id="1156" r:id="rId28"/>
    <p:sldId id="1173" r:id="rId29"/>
    <p:sldId id="1150" r:id="rId30"/>
    <p:sldId id="1174" r:id="rId31"/>
    <p:sldId id="1175" r:id="rId32"/>
    <p:sldId id="1157" r:id="rId33"/>
    <p:sldId id="1176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第十七章　欧姆定律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欧姆定律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0016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鄂州中考改编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）如图甲所示，电源电压恒定，闭合开关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后，将滑动变阻器的滑片从最右端移至灯正常发光的位置，此过程中电流表示数与两个电压表示数的关系图像如图乙所示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是电流表示数与电压表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示数的关系图像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灯正常发光的电流为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滑动变阻器的最大阻值是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18948" y="383217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2620" y="2276872"/>
            <a:ext cx="4994874" cy="15807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58388" y="376316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27968" y="373351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58271" y="18152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33833"/>
                <a:ext cx="11485848" cy="6237541"/>
              </a:xfrm>
            </p:spPr>
            <p:txBody>
              <a:bodyPr/>
              <a:lstStyle/>
              <a:p>
                <a:pPr algn="l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1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z="21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1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由电路图</a:t>
                </a:r>
                <a:r>
                  <a:rPr lang="zh-CN" altLang="zh-CN" sz="2100" spc="-100">
                    <a:solidFill>
                      <a:srgbClr val="000000"/>
                    </a:solidFill>
                    <a:cs typeface="Times New Roman" panose="02020603050405020304"/>
                  </a:rPr>
                  <a:t>可知，闭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合开关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，灯与滑动变阻</a:t>
                </a:r>
                <a:endParaRPr lang="en-US" altLang="zh-CN" sz="21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l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器串联，电压表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sz="2100" spc="100">
                    <a:solidFill>
                      <a:srgbClr val="000000"/>
                    </a:solidFill>
                    <a:cs typeface="Times New Roman" panose="02020603050405020304"/>
                  </a:rPr>
                  <a:t>测灯两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端的电压，电压表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endParaRPr lang="en-US" altLang="zh-CN" sz="21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l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滑动变阻器</a:t>
                </a:r>
                <a:r>
                  <a:rPr lang="zh-CN" altLang="zh-CN" sz="2100" spc="50">
                    <a:solidFill>
                      <a:srgbClr val="000000"/>
                    </a:solidFill>
                    <a:cs typeface="Times New Roman" panose="02020603050405020304"/>
                  </a:rPr>
                  <a:t>两端的电压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，电流表测电路中的电流</a:t>
                </a:r>
                <a:r>
                  <a:rPr lang="en-US" altLang="zh-CN" sz="2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</a:p>
              <a:p>
                <a:pPr algn="l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当滑片</a:t>
                </a:r>
                <a:r>
                  <a:rPr lang="zh-CN" altLang="zh-CN" sz="2100" spc="-100">
                    <a:solidFill>
                      <a:srgbClr val="000000"/>
                    </a:solidFill>
                    <a:cs typeface="Times New Roman" panose="02020603050405020304"/>
                  </a:rPr>
                  <a:t>位于滑动变阻器最右端时，滑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动变阻器接入</a:t>
                </a:r>
                <a:endParaRPr lang="en-US" altLang="zh-CN" sz="21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lvl="0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电路中的阻值最大，电路中的电流最小，由串联电路的分压原理可知，滑动变阻器两端的电压最大（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即电压表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的示数最大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）时，灯两端的电压最小（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即电压表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的示数最小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），随着电流增大，灯两端的电压会增大（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即电压表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sz="21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/>
                  </a:rPr>
                  <a:t>的示数增大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），则曲线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表示电流表与电压表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示数的变化关系图像，曲线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表示电流表与电压表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示数的变化关系图像，故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错误；由图乙可知，电路中的最小电流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小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0.2 A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，此时灯两端的电压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，滑动变阻器两端的电压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9 V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，因串联电</a:t>
                </a:r>
                <a:endParaRPr lang="en-US" altLang="zh-CN" sz="21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lvl="0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路中总电压等于各分电压之和，所以电源电压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9 V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11 V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正确；由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1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1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可得，滑动变阻器的最大阻值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滑</a:t>
                </a:r>
                <a:r>
                  <a:rPr lang="zh-CN" altLang="zh-CN" sz="2100">
                    <a:solidFill>
                      <a:schemeClr val="tx1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100" b="1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sz="2100" b="1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滑</m:t>
                        </m:r>
                      </m:num>
                      <m:den>
                        <m:sSub>
                          <m:sSubPr>
                            <m:ctrlPr>
                              <a:rPr lang="zh-CN" altLang="zh-CN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100" b="1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  <m:r>
                              <a:rPr lang="zh-CN" altLang="en-US" sz="2100" b="1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小</m:t>
                            </m:r>
                          </m:e>
                          <m:sub>
                            <m:r>
                              <a:rPr lang="en-US" altLang="zh-CN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 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1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21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sz="21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sz="21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1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45 Ω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D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错误；灯正常发光时电路中的电流最大，</a:t>
                </a:r>
                <a:endParaRPr lang="en-US" altLang="zh-CN" sz="21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lvl="0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滑动变阻器两端的电压最小，由图乙可知，此时电路中的电流</a:t>
                </a:r>
                <a:r>
                  <a:rPr lang="en-US" altLang="zh-CN" sz="21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100" baseline="-25000">
                    <a:solidFill>
                      <a:srgbClr val="000000"/>
                    </a:solidFill>
                    <a:cs typeface="Times New Roman" panose="02020603050405020304"/>
                  </a:rPr>
                  <a:t>大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，即灯正常发光的电流为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 sz="210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sz="2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</a:p>
            </p:txBody>
          </p:sp>
        </mc:Choice>
        <mc:Fallback xmlns=""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33833"/>
                <a:ext cx="11485848" cy="6237541"/>
              </a:xfrm>
              <a:blipFill rotWithShape="1">
                <a:blip r:embed="rId2"/>
                <a:stretch>
                  <a:fillRect l="-2" t="-7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8535864" y="1825583"/>
            <a:ext cx="145424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430542"/>
            <a:ext cx="4499962" cy="14241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30420" y="1756575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00000" y="1726926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060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在如图所示的伏安法测电阻电路中，电压表的内阻为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，电流表的内阻为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，读数为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，待测电阻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的真实值等于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2060848"/>
            <a:ext cx="3111357" cy="12469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47134" y="32849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45474" y="1586691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1 000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3"/>
              <p:cNvSpPr txBox="1"/>
              <p:nvPr/>
            </p:nvSpPr>
            <p:spPr bwMode="auto">
              <a:xfrm>
                <a:off x="360854" y="3933056"/>
                <a:ext cx="11485848" cy="2088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由题图可知，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与电压表并联，所以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得通过电压表的电流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 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000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zh-CN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，则通过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zh-CN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zh-CN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zh-CN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 smtClean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−</m:t>
                            </m:r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1 000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33056"/>
                <a:ext cx="11485848" cy="2088072"/>
              </a:xfrm>
              <a:prstGeom prst="rect">
                <a:avLst/>
              </a:prstGeom>
              <a:blipFill rotWithShape="1">
                <a:blip r:embed="rId3"/>
                <a:stretch>
                  <a:fillRect l="-2" t="-24" r="1" b="-65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597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在相距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的甲、乙两地之间有两条输电线，已知每条输电线的电阻是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单位长度的电阻相等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现输电线在某处发生短路，为确定短路位置，检修员利用电压表、电流表和电源接成如图所示电路进行检测，当电压表的示数为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，则短路位置距离甲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5126" y="52290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726" y="1213820"/>
            <a:ext cx="3528392" cy="4723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950" y="3572832"/>
            <a:ext cx="4379147" cy="15997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58895" y="2852752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1.25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50924"/>
                <a:ext cx="11485848" cy="32937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由欧姆定律可得，连接短路位置到甲地的两段输电线的总电阻为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80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−</m:t>
                            </m:r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，因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导线的电阻为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，且电阻和长度成正比，所以短路处距甲地的导线总长度为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ea typeface="+mj-ea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，则短路位置距离甲的距离为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ea typeface="+mj-ea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ea typeface="+mj-ea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25 km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50924"/>
                <a:ext cx="11485848" cy="3293787"/>
              </a:xfrm>
              <a:blipFill rotWithShape="1">
                <a:blip r:embed="rId2"/>
                <a:stretch>
                  <a:fillRect l="-2" t="-9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03118" y="53010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942" y="3644840"/>
            <a:ext cx="4379147" cy="159974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 bwMode="auto">
          <a:xfrm>
            <a:off x="360854" y="1067683"/>
            <a:ext cx="11485848" cy="4593565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本题考查了对欧姆定律的掌握和运用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知道电压表和电流表的示数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利用欧姆定律求出短路位置到甲地来回两段输电线的电阻值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又知道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10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km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导线的电阻为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100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据此求出导线的长度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从而确定出短路的地点离甲地的距离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知道短路的地点离甲地的距离为导线总长度的一半是解本题的关键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33" y="1055076"/>
            <a:ext cx="1782708" cy="4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5303118" y="498476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3418940"/>
            <a:ext cx="4379147" cy="159974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681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）如图甲所示是小华设计的天然气浓度测试仪，电源电压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恒为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为定值电阻，电压表量程为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，将电压表作为气体浓度的显示装置，气敏电阻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阻值与气体浓度的关系如图乙所示，当气体浓度增加时，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，电压表的示数会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，要求将电压表示数为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处标为气体浓度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的阻值应为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，若长时间使用后，电源电压降低，则测量结果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）实际的气体浓度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7697" y="611010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2901"/>
          <a:stretch>
            <a:fillRect/>
          </a:stretch>
        </p:blipFill>
        <p:spPr>
          <a:xfrm>
            <a:off x="3580245" y="3632953"/>
            <a:ext cx="1728192" cy="21126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56003" y="578456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17150" y="578456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69227" y="176329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减小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2629297" y="231497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增大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1670898" y="288618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12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9574161" y="287156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小于</a:t>
            </a:r>
            <a:endParaRPr lang="zh-CN" altLang="en-US" sz="24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907" r="-1"/>
          <a:stretch>
            <a:fillRect/>
          </a:stretch>
        </p:blipFill>
        <p:spPr>
          <a:xfrm>
            <a:off x="6829473" y="3933056"/>
            <a:ext cx="2744688" cy="197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298450" y="779780"/>
                <a:ext cx="8572500" cy="5807075"/>
              </a:xfrm>
            </p:spPr>
            <p:txBody>
              <a:bodyPr wrap="square"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由图乙可知：当气体浓度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增加时，</a:t>
                </a:r>
                <a:r>
                  <a:rPr lang="en-US" altLang="zh-CN" i="1" spc="-1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spc="-100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的阻值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将减小，电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压表测量的是定值电阻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两端的电压，因为电路中的总电阻减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小，根据欧姆定律可知，电路中的电流增大，所以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压增大，电压表的示数会增大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要求将电压表示数为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1.5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处标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为气体浓度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0.5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％，此时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，它两端的电压为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1.5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2.5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，电路中的电流为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0.125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，定值电阻的阻值为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125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12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若长时间使用后，电源电压降低，此时电路中的电流会偏小，由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IR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可知电压表测得定值电阻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两端的电压会偏小，则测量结果会小于实际的气体浓度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450" y="779780"/>
                <a:ext cx="8572500" cy="580707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335313" y="581360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39369" y="534057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907" r="-1"/>
          <a:stretch>
            <a:fillRect/>
          </a:stretch>
        </p:blipFill>
        <p:spPr>
          <a:xfrm>
            <a:off x="9047281" y="3468550"/>
            <a:ext cx="2744688" cy="19729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2901"/>
          <a:stretch>
            <a:fillRect/>
          </a:stretch>
        </p:blipFill>
        <p:spPr>
          <a:xfrm>
            <a:off x="8959850" y="337820"/>
            <a:ext cx="2017395" cy="24657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724648" y="284261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911"/>
            <a:ext cx="11485848" cy="371178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内蒙古中考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坐位体前屈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是学生体质健康测试项目之一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图甲是某学生测试示意图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图乙是学习小组设计的测试仪电路原理图，电源电压恒为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由长为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、粗细均匀的电阻棒改装而成，规格为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Ω/cm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，允许通过的最大电流为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为保护电路安全，滑片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的起始位置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点设定在离电阻棒最左端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测试时，通过推动塑料挡板带动滑片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从起始位置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向右移动，并通过电压表的示数反映学生的测试结果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下表是初三女生测试等级与滑片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移动距离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60" y="834645"/>
            <a:ext cx="3459854" cy="43703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2585" y="4377903"/>
          <a:ext cx="6434708" cy="1931417"/>
        </p:xfrm>
        <a:graphic>
          <a:graphicData uri="http://schemas.openxmlformats.org/drawingml/2006/table">
            <a:tbl>
              <a:tblPr firstRow="1" firstCol="1" bandRow="1"/>
              <a:tblGrid>
                <a:gridCol w="1769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6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6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6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34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初三女生测试等级标准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良好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7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滑片移动距离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8831510" y="596833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3902" y="4279989"/>
            <a:ext cx="4694826" cy="15421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164388" y="574259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43678" y="567478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在起始位置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，请计算此时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两端电压大小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1070" y="40768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1916832"/>
            <a:ext cx="5486914" cy="18023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78982" y="369324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43278" y="366498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1909" y="2060848"/>
            <a:ext cx="632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3 V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2"/>
              <p:cNvSpPr txBox="1"/>
              <p:nvPr/>
            </p:nvSpPr>
            <p:spPr bwMode="auto">
              <a:xfrm>
                <a:off x="360854" y="4646232"/>
                <a:ext cx="11485848" cy="1375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开关闭合时，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串联，滑片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在起始位置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点时，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0.3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得，定值电阻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两端电压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0.3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646232"/>
                <a:ext cx="11485848" cy="1375056"/>
              </a:xfrm>
              <a:prstGeom prst="rect">
                <a:avLst/>
              </a:prstGeom>
              <a:blipFill rotWithShape="1">
                <a:blip r:embed="rId3"/>
                <a:stretch>
                  <a:fillRect l="-2" t="-42" r="1" b="-43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52942" y="2106722"/>
            <a:ext cx="7030496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说明欧姆定律的内容、公式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能区分欧姆定律变形式各自不同的物理意义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能利用欧姆定律进行相关计算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329574"/>
            <a:ext cx="648072" cy="135506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）请推导出电压表示数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与滑片移动距离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之间的关系式；为保护电路安全，说明滑片移动的范围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15086" y="41488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1968513"/>
            <a:ext cx="5486914" cy="18023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22998" y="374492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87294" y="371666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99360" y="4581128"/>
                <a:ext cx="4334841" cy="1070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i="1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U</a:t>
                </a:r>
                <a:r>
                  <a:rPr lang="zh-CN" altLang="zh-CN" sz="2400" baseline="-250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测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𝟓</m:t>
                        </m:r>
                        <m:r>
                          <a:rPr lang="en-US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𝑳</m:t>
                        </m:r>
                        <m:r>
                          <m:rPr>
                            <m:nor/>
                          </m:rPr>
                          <a:rPr lang="zh-CN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）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𝛀</m:t>
                        </m:r>
                        <m:r>
                          <a:rPr lang="en-US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sz="2400">
                            <a:latin typeface="+mj-lt"/>
                            <a:ea typeface="宋体" panose="02010600030101010101" pitchFamily="2" charset="-122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𝟓𝐕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𝟏𝟓</m:t>
                        </m:r>
                        <m:r>
                          <a:rPr lang="en-US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𝑳</m:t>
                        </m:r>
                        <m:r>
                          <m:rPr>
                            <m:nor/>
                          </m:rPr>
                          <a:rPr lang="zh-CN" altLang="zh-CN" sz="2400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）</m:t>
                        </m:r>
                        <m:r>
                          <a:rPr lang="en-US" altLang="zh-CN" sz="2400" i="1"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𝛀</m:t>
                        </m:r>
                      </m:den>
                    </m:f>
                  </m:oMath>
                </a14:m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　</a:t>
                </a:r>
                <a:r>
                  <a:rPr lang="en-US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0</a:t>
                </a:r>
                <a:r>
                  <a:rPr lang="zh-CN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～</a:t>
                </a:r>
                <a:r>
                  <a:rPr lang="en-US" altLang="zh-CN" sz="2400"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15 cm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60" y="4581128"/>
                <a:ext cx="4334841" cy="1070486"/>
              </a:xfrm>
              <a:prstGeom prst="rect">
                <a:avLst/>
              </a:prstGeom>
              <a:blipFill rotWithShape="1">
                <a:blip r:embed="rId3"/>
                <a:stretch>
                  <a:fillRect l="-13" t="-22" r="6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48680"/>
                <a:ext cx="11485848" cy="347665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滑片移动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 cm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时，电阻棒的电阻为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＝（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5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）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cm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1 Ω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/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cm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＝（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5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）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Ω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，若</a:t>
                </a:r>
                <a:endParaRPr lang="en-US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此时电压表示为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，则根据串联电路电压规律可知，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两端电压为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'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 dirty="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lvl="0" algn="dist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4.5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，由串联分压原理</a:t>
                </a:r>
                <a:r>
                  <a:rPr lang="zh-CN" altLang="zh-CN" dirty="0">
                    <a:solidFill>
                      <a:schemeClr val="tx1"/>
                    </a:solidFill>
                    <a:cs typeface="Times New Roman" panose="02020603050405020304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测</m:t>
                        </m:r>
                      </m:num>
                      <m:den>
                        <m:sSub>
                          <m:sSubPr>
                            <m:ctrlPr>
                              <a:rPr lang="zh-CN" alt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cs typeface="Times New Roman" panose="02020603050405020304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测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−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/>
                          </a:rPr>
                          <m:t>测</m:t>
                        </m:r>
                      </m:den>
                    </m:f>
                    <m:r>
                      <a:rPr lang="zh-CN" altLang="zh-CN" b="0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/>
                      </a:rPr>
                      <m:t> </m:t>
                    </m:r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𝐿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，解得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𝐿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15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𝐿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；因电压表的测量范围为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，为了保护电路安全，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测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最大值为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3 </a:t>
                </a: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，则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max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15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max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，解得</a:t>
                </a:r>
                <a:r>
                  <a:rPr lang="en-US" altLang="zh-CN" i="1" dirty="0" err="1">
                    <a:solidFill>
                      <a:srgbClr val="000000"/>
                    </a:solidFill>
                    <a:cs typeface="Times New Roman" panose="02020603050405020304"/>
                  </a:rPr>
                  <a:t>L</a:t>
                </a:r>
                <a:r>
                  <a:rPr lang="en-US" altLang="zh-CN" baseline="-25000" dirty="0" err="1">
                    <a:solidFill>
                      <a:srgbClr val="000000"/>
                    </a:solidFill>
                    <a:cs typeface="Times New Roman" panose="02020603050405020304"/>
                  </a:rPr>
                  <a:t>max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15 cm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，所以滑片移动的范围为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15 cm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 dirty="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48680"/>
                <a:ext cx="11485848" cy="347665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/>
          <p:nvPr/>
        </p:nvSpPr>
        <p:spPr bwMode="auto">
          <a:xfrm>
            <a:off x="5303118" y="1628800"/>
            <a:ext cx="119825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5087094" y="602462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8790" y="3932803"/>
            <a:ext cx="5486914" cy="180234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295006" y="562065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59302" y="559239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64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）该测试仪不能测出表中所有的等级，在保证电路各元件安全的情况下，通过替换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来实现最大程度增加测试范围，请计算替换电阻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的最小值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1070" y="49413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2904617"/>
            <a:ext cx="5486914" cy="18023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78982" y="482541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43278" y="479715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2708920"/>
            <a:ext cx="81624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15 Ω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59641"/>
                <a:ext cx="11485848" cy="37657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由表格和电路可知，滑片越往右移动，测试等级越高，但同时电压表示数也会逐渐增大甚至超出测量范围造成电路不安全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所以在最大程度增加测试范围且保证电路各元件安全的情况下，应满足滑片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移到最右端时，电压表示数取最大值，电压表示数不能超过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，滑动变阻器接入电路的最大阻值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1max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30 cm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 Ω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cm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30 </a:t>
                </a: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，此时通过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max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，替换电阻的最小值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r>
                          <a:rPr lang="zh-CN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  <m:r>
                          <a:rPr lang="zh-CN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－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15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59641"/>
                <a:ext cx="11485848" cy="3765774"/>
              </a:xfrm>
              <a:blipFill rotWithShape="1">
                <a:blip r:embed="rId2"/>
                <a:stretch>
                  <a:fillRect l="-2" t="-5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4330784"/>
          <a:ext cx="6290694" cy="2059433"/>
        </p:xfrm>
        <a:graphic>
          <a:graphicData uri="http://schemas.openxmlformats.org/drawingml/2006/table">
            <a:tbl>
              <a:tblPr firstRow="1" firstCol="1" bandRow="1"/>
              <a:tblGrid>
                <a:gridCol w="1729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8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8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0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初三女生测试等级标准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良好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7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滑片移动距离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627099" y="599927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4946" y="4149080"/>
            <a:ext cx="4250860" cy="13963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999865" y="557348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76484" y="554522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小娟在科技活动中了解到，有一种用半导体材料制成的热敏电阻，其电阻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随温度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变化的图像如图甲所示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现将该热敏电阻与阻值为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组成图乙所示电路，电源电压为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951" y="778121"/>
            <a:ext cx="7234431" cy="6536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63588"/>
          <a:stretch>
            <a:fillRect/>
          </a:stretch>
        </p:blipFill>
        <p:spPr>
          <a:xfrm>
            <a:off x="5470281" y="2780788"/>
            <a:ext cx="2008678" cy="25497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67247" y="5877088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6785" y="3348768"/>
            <a:ext cx="2922957" cy="176511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91615" y="53010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15596" y="53010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40287" y="53010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1" r="36588"/>
          <a:stretch>
            <a:fillRect/>
          </a:stretch>
        </p:blipFill>
        <p:spPr>
          <a:xfrm>
            <a:off x="1941889" y="3132125"/>
            <a:ext cx="3016127" cy="219839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）图乙中，如果给热敏电阻冷却，则电流表的示数将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63588" t="26309"/>
          <a:stretch>
            <a:fillRect/>
          </a:stretch>
        </p:blipFill>
        <p:spPr>
          <a:xfrm>
            <a:off x="4655046" y="1729959"/>
            <a:ext cx="2238594" cy="20939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94281" y="374618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9766" y="12682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减小</a:t>
            </a:r>
            <a:endParaRPr lang="zh-CN" altLang="en-US" sz="2400"/>
          </a:p>
        </p:txBody>
      </p:sp>
      <p:sp>
        <p:nvSpPr>
          <p:cNvPr id="8" name="内容占位符 5"/>
          <p:cNvSpPr txBox="1"/>
          <p:nvPr/>
        </p:nvSpPr>
        <p:spPr bwMode="auto">
          <a:xfrm>
            <a:off x="360854" y="45277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由图像可知，随着温度的降低，热敏电阻阻值增大，根据欧姆定律可知，电路中电流减小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03151" y="4263479"/>
            <a:ext cx="1712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）当电流表示数为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时，电压表的示数为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，热敏电阻的温度为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18312" y="83671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10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　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0271670" y="84579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50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6"/>
              <p:cNvSpPr txBox="1"/>
              <p:nvPr/>
            </p:nvSpPr>
            <p:spPr bwMode="auto">
              <a:xfrm>
                <a:off x="334566" y="4522871"/>
                <a:ext cx="11485848" cy="1990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当电流表示数为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时，电压表的示数为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+mj-lt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，热敏电阻两端的电压为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12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，此时热敏电阻的阻值为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，再根据图像可知，热敏电阻的温度为 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内容占位符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566" y="4522871"/>
                <a:ext cx="11485848" cy="199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5" b="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63588" t="25417"/>
          <a:stretch>
            <a:fillRect/>
          </a:stretch>
        </p:blipFill>
        <p:spPr>
          <a:xfrm>
            <a:off x="4943078" y="1628660"/>
            <a:ext cx="2008678" cy="190166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303118" y="4005064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582" y="1548568"/>
            <a:ext cx="2922957" cy="176511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564412" y="35008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88393" y="35008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13084" y="35008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/>
          <a:srcRect l="1" r="36588"/>
          <a:stretch>
            <a:fillRect/>
          </a:stretch>
        </p:blipFill>
        <p:spPr>
          <a:xfrm>
            <a:off x="1414686" y="1331925"/>
            <a:ext cx="3016127" cy="2198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3578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）小娟想利用热敏电阻制成温度报警器，实验室中现有两只外形完全相同的电阻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，其中一只为热敏电阻，另一只为定值电阻（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阻值不随温度的变化而变化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为了辨别它们，小娟设计了如图丙所示的电路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闭合开关后，对一只电阻进行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若电流表示数改变，则该电阻为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电阻；若电流表示数不变，则该电阻为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37086"/>
          <a:stretch>
            <a:fillRect/>
          </a:stretch>
        </p:blipFill>
        <p:spPr>
          <a:xfrm>
            <a:off x="2459769" y="3855731"/>
            <a:ext cx="2029924" cy="14912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19142" y="6046982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493" y="4083497"/>
            <a:ext cx="2532289" cy="15291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51857" y="556711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18787" y="560595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47890" y="549785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31741" y="226630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加热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5363789" y="280531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热敏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478582" y="3251076"/>
            <a:ext cx="8034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定值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588"/>
          <a:stretch>
            <a:fillRect/>
          </a:stretch>
        </p:blipFill>
        <p:spPr>
          <a:xfrm>
            <a:off x="5088980" y="3574172"/>
            <a:ext cx="1661038" cy="2108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58897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将这两个电阻串联接在电源上，对其中一个电阻加热，观察电流表示数，如果电流表示数变化，则说明该电阻为热敏电阻，若电流表示数不变，则说明该电阻为定值电阻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r="37086"/>
          <a:stretch>
            <a:fillRect/>
          </a:stretch>
        </p:blipFill>
        <p:spPr>
          <a:xfrm>
            <a:off x="2459769" y="2677725"/>
            <a:ext cx="2029924" cy="149129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19142" y="486897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493" y="2905491"/>
            <a:ext cx="2532289" cy="152919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51857" y="438910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18787" y="442794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47890" y="431984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588"/>
          <a:stretch>
            <a:fillRect/>
          </a:stretch>
        </p:blipFill>
        <p:spPr>
          <a:xfrm>
            <a:off x="5083074" y="2540007"/>
            <a:ext cx="1661038" cy="2108453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4014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）图甲所示为自动气象站中的测温装置，它的测温电路可简化为图乙，其中的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恒流源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是一个特殊电源，电流大小由电源内部结构决定，当电阻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变化时，通过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的电流大小保持不变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的阻值随温度的变化规律如图丙所示，通过数字电压表的示数可反映环境的温度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某次环境温度从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上升到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，电压表的示数变化了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mV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当温度的变化值相同时，电压表示数的变化值越大，该测温装置的灵敏度越高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每升高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的阻值增大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的电流为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环境温度为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电压表的示数为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216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mV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若要增大该测温装置的灵敏度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可换一个电流值更小的恒流源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545" y="603436"/>
            <a:ext cx="7118358" cy="7173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9"/>
          <a:stretch>
            <a:fillRect/>
          </a:stretch>
        </p:blipFill>
        <p:spPr>
          <a:xfrm>
            <a:off x="7677926" y="3717032"/>
            <a:ext cx="2301140" cy="14836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9254" y="3824441"/>
            <a:ext cx="1735722" cy="16818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45379" y="537059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r="60919"/>
          <a:stretch>
            <a:fillRect/>
          </a:stretch>
        </p:blipFill>
        <p:spPr>
          <a:xfrm>
            <a:off x="6136432" y="3933056"/>
            <a:ext cx="1562894" cy="14836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79316" y="537059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29207" y="5390788"/>
            <a:ext cx="479618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300" b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300" b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28496" y="569417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1" name="矩形 10"/>
          <p:cNvSpPr/>
          <p:nvPr/>
        </p:nvSpPr>
        <p:spPr>
          <a:xfrm>
            <a:off x="3195836" y="39190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95297"/>
                <a:ext cx="11485848" cy="33219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                     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对于欧姆定律的理解，下列说法中正确的是（　　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表明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电阻与电压成正比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与电流成反比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表明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导体两端的电压与通过它的电流成正比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对于一个定值电阻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加在它两端的电压与通过它的电流的比值不变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导体两端的电压跟导体的电阻成正比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95297"/>
                <a:ext cx="11485848" cy="3321935"/>
              </a:xfrm>
              <a:blipFill rotWithShape="1">
                <a:blip r:embed="rId2"/>
                <a:stretch>
                  <a:fillRect l="-2" t="-3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26" y="1268760"/>
            <a:ext cx="8167295" cy="8581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91" y="2326632"/>
            <a:ext cx="3216935" cy="4443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86372" y="22969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52736"/>
                <a:ext cx="11485848" cy="524201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z="23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3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根据图像可知，温度上升</a:t>
                </a:r>
                <a:r>
                  <a:rPr lang="en-US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80 </a:t>
                </a:r>
                <a:r>
                  <a:rPr lang="en-US" altLang="zh-CN" sz="2300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，电阻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的阻值增大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32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，故每升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高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1 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的阻值增大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32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num>
                      <m:den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80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0.4 Ω</a:t>
                </a:r>
                <a:r>
                  <a:rPr lang="zh-CN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sz="2300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300" spc="100">
                    <a:solidFill>
                      <a:srgbClr val="000000"/>
                    </a:solidFill>
                    <a:cs typeface="Times New Roman" panose="02020603050405020304"/>
                  </a:rPr>
                  <a:t>根据欧姆定律</a:t>
                </a:r>
                <a:r>
                  <a:rPr lang="en-US" altLang="zh-CN" sz="2300" i="1" spc="80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300" spc="8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 spc="8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300" b="0" i="1" spc="8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300" b="0" i="1" spc="8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300" spc="80">
                    <a:solidFill>
                      <a:srgbClr val="000000"/>
                    </a:solidFill>
                    <a:cs typeface="Times New Roman" panose="02020603050405020304"/>
                  </a:rPr>
                  <a:t>可知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，在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恒定电流状态下，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与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成正比，故电压变化量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与电阻变化量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成正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比，即</a:t>
                </a:r>
                <a:r>
                  <a:rPr lang="en-US" altLang="zh-CN" sz="2300" i="1" spc="200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 spc="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300" b="0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𝛥</m:t>
                        </m:r>
                        <m:r>
                          <a:rPr lang="en-US" altLang="zh-CN" sz="2300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300" b="0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𝛥</m:t>
                        </m:r>
                        <m:r>
                          <a:rPr lang="en-US" altLang="zh-CN" sz="2300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，两者的比值即为恒定电流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的值</a:t>
                </a:r>
                <a:r>
                  <a:rPr lang="en-US" altLang="zh-CN" sz="2300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温度</a:t>
                </a:r>
                <a:r>
                  <a:rPr lang="zh-CN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从</a:t>
                </a:r>
                <a:r>
                  <a:rPr lang="en-US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20 </a:t>
                </a:r>
                <a:r>
                  <a:rPr lang="en-US" altLang="zh-CN" sz="2300" spc="2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到</a:t>
                </a:r>
                <a:r>
                  <a:rPr lang="en-US" altLang="zh-CN" sz="2300" spc="200">
                    <a:solidFill>
                      <a:srgbClr val="000000"/>
                    </a:solidFill>
                    <a:cs typeface="Times New Roman" panose="02020603050405020304"/>
                  </a:rPr>
                  <a:t>30 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电阻值增加量为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0.4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4 </a:t>
                </a:r>
                <a:r>
                  <a:rPr lang="en-US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Ω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，故恒定电流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值为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300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𝛥</m:t>
                        </m:r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300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𝛥</m:t>
                        </m:r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mV</m:t>
                        </m:r>
                      </m:num>
                      <m:den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2 mA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环境温度变为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20 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时，电阻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108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，电流不变仍为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2 mA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，故其两端电压即电压表示数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i="1">
                    <a:solidFill>
                      <a:srgbClr val="000000"/>
                    </a:solidFill>
                    <a:cs typeface="Times New Roman" panose="02020603050405020304"/>
                  </a:rPr>
                  <a:t>IR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2 mA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108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216 mV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正确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为了增大该装置的灵敏度，应该在温度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变化量相同时，变化更大的电压，根据欧姆定律变形公式</a:t>
                </a:r>
                <a:r>
                  <a:rPr lang="en-US" altLang="zh-CN" sz="2300" i="1" spc="-10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i="1" spc="-100">
                    <a:solidFill>
                      <a:srgbClr val="000000"/>
                    </a:solidFill>
                    <a:cs typeface="Times New Roman" panose="02020603050405020304"/>
                  </a:rPr>
                  <a:t>IR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可知，恒流状态下，电流</a:t>
                </a:r>
                <a:r>
                  <a:rPr lang="en-US" altLang="zh-CN" sz="2300" i="1" spc="-100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越大，电压</a:t>
                </a:r>
                <a:r>
                  <a:rPr lang="en-US" altLang="zh-CN" sz="2300" i="1" spc="-10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变化量越大，装置更灵敏，故应换一个电流值更大的恒流源，</a:t>
                </a:r>
                <a:r>
                  <a:rPr lang="en-US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D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sz="2300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故选</a:t>
                </a:r>
                <a:r>
                  <a:rPr lang="en-US" altLang="zh-CN" sz="2300" spc="-1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en-US" altLang="zh-CN" sz="2300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2300" spc="-1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52736"/>
                <a:ext cx="11485848" cy="5242012"/>
              </a:xfrm>
              <a:blipFill rotWithShape="1">
                <a:blip r:embed="rId2"/>
                <a:stretch>
                  <a:fillRect l="-2" t="-10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1048257"/>
            <a:ext cx="2160240" cy="20932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487694" y="3161488"/>
            <a:ext cx="479618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300" b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300" b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913711" y="35027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 bwMode="auto">
          <a:xfrm>
            <a:off x="360854" y="1035700"/>
            <a:ext cx="11485848" cy="5147563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要掌握运用图像法解答问题的一般步骤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：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明确图像中横、纵坐标表示的物理量分别是什么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注意认清横坐标和纵坐标上最小格的数值大小和单位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3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明确图像所表示的物理意义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4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根据图像对题目中提出的问题作出判断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得到结论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32" y="1005372"/>
            <a:ext cx="1845920" cy="49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9"/>
          <a:stretch>
            <a:fillRect/>
          </a:stretch>
        </p:blipFill>
        <p:spPr>
          <a:xfrm>
            <a:off x="4485966" y="3681631"/>
            <a:ext cx="2301140" cy="1483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7294" y="3789040"/>
            <a:ext cx="1735722" cy="168187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453419" y="533518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0919"/>
          <a:stretch>
            <a:fillRect/>
          </a:stretch>
        </p:blipFill>
        <p:spPr>
          <a:xfrm>
            <a:off x="2944472" y="3897655"/>
            <a:ext cx="1562894" cy="148361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87356" y="533518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37247" y="5355387"/>
            <a:ext cx="479618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300" b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300" b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36536" y="56587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016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泰州中考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）如图甲所示是进行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坐位体前屈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体质测试的情景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小华所在项目化学习小组设计了一个功能相似的测试模型，其原理电路如图乙所示，电源电压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，电阻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用总长为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cm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、粗细均匀的电阻丝制成（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其电阻与长度成正比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），挡板初始位置在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最左端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闭合开关，向右推动挡板的过程中，电流表示数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），挡板推到最右端时，电流表示数为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0.05 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，此时电压表示数为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下表为九年级女生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坐位体前屈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国家体质标准，若小华进行测试时电压表示数为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，则她的测试等级为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752" y="745359"/>
            <a:ext cx="2998301" cy="51432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78582" y="4157706"/>
          <a:ext cx="5976664" cy="2055750"/>
        </p:xfrm>
        <a:graphic>
          <a:graphicData uri="http://schemas.openxmlformats.org/drawingml/2006/table">
            <a:tbl>
              <a:tblPr firstRow="1" firstCol="1" bandRow="1"/>
              <a:tblGrid>
                <a:gridCol w="1607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9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4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3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九年级女生测试等级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良好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挡板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移动距离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3861048"/>
            <a:ext cx="4464496" cy="18114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751390" y="5589240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43678" y="5517232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80740" y="5785190"/>
            <a:ext cx="1595309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4" name="矩形 3"/>
          <p:cNvSpPr/>
          <p:nvPr/>
        </p:nvSpPr>
        <p:spPr>
          <a:xfrm>
            <a:off x="785664" y="2655962"/>
            <a:ext cx="7521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变小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3028074" y="3126859"/>
            <a:ext cx="5373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latin typeface="Times New Roman" panose="02020603050405020304"/>
                <a:ea typeface="宋体" panose="02010600030101010101" pitchFamily="2" charset="-122"/>
              </a:rPr>
              <a:t>4.5</a:t>
            </a:r>
            <a:endParaRPr lang="zh-CN" altLang="en-US" sz="2200"/>
          </a:p>
        </p:txBody>
      </p:sp>
      <p:sp>
        <p:nvSpPr>
          <p:cNvPr id="11" name="矩形 10"/>
          <p:cNvSpPr/>
          <p:nvPr/>
        </p:nvSpPr>
        <p:spPr>
          <a:xfrm>
            <a:off x="6013673" y="3605371"/>
            <a:ext cx="7521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合格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6704"/>
                <a:ext cx="11485848" cy="488242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z="23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3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闭合开关，向右推动挡板的过程中，电阻丝接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入的长度变大，接入电路的电阻变大，电路中的总电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阻变大，电源电压不变，由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I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可知，电流表的示数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变小；当挡板推到最右端时，电流表的示数是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0.05 A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两端的电压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U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I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0.05 A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30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1.5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，此时电</a:t>
                </a:r>
                <a:endParaRPr lang="en-US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压表的示数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U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U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6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1.5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4.5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接入电路的最大电阻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1max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3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3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</a:rPr>
                            </m:ctrlPr>
                          </m:sSubPr>
                          <m:e>
                            <m:r>
                              <a:rPr lang="en-US" altLang="zh-CN" sz="23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3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05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90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；电压为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6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，小华测试时，电压表示数为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3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两端的电压也为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3 V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，由串联电路的分压规律可知，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接入电路的阻值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30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，则小华推挡板移动的距离</a:t>
                </a:r>
                <a:r>
                  <a:rPr lang="en-US" altLang="zh-CN" sz="2300" i="1">
                    <a:solidFill>
                      <a:srgbClr val="000000"/>
                    </a:solidFill>
                  </a:rPr>
                  <a:t>L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cm</m:t>
                        </m:r>
                      </m:num>
                      <m:den>
                        <m:r>
                          <a:rPr lang="en-US" altLang="zh-CN" sz="23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90</m:t>
                        </m:r>
                        <m:r>
                          <m:rPr>
                            <m:sty m:val="p"/>
                          </m:rPr>
                          <a:rPr lang="en-US" altLang="zh-CN" sz="2300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30 Ω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</a:rPr>
                  <a:t>10 cm</a:t>
                </a:r>
                <a:r>
                  <a:rPr lang="zh-CN" altLang="zh-CN" sz="2300">
                    <a:solidFill>
                      <a:srgbClr val="000000"/>
                    </a:solidFill>
                    <a:cs typeface="Times New Roman" panose="02020603050405020304"/>
                  </a:rPr>
                  <a:t>，由表中数据可知，小华的测试等级为合格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23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6704"/>
                <a:ext cx="11485848" cy="4882427"/>
              </a:xfrm>
              <a:blipFill rotWithShape="1">
                <a:blip r:embed="rId2"/>
                <a:stretch>
                  <a:fillRect l="-2" t="-12" r="1" b="-1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15717" y="5480116"/>
          <a:ext cx="11368121" cy="918464"/>
        </p:xfrm>
        <a:graphic>
          <a:graphicData uri="http://schemas.openxmlformats.org/drawingml/2006/table">
            <a:tbl>
              <a:tblPr firstRow="1" firstCol="1" bandRow="1"/>
              <a:tblGrid>
                <a:gridCol w="305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8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5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5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07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九年级女生测试等级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不合格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合格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良好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优秀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挡板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移动距离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L/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2206" y="846216"/>
            <a:ext cx="4464496" cy="18114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55446" y="2604009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47734" y="2532001"/>
            <a:ext cx="46679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99265" y="2952841"/>
            <a:ext cx="1595309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78956" y="718574"/>
                <a:ext cx="11432020" cy="41163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0">
                    <a:solidFill>
                      <a:srgbClr val="00B0F0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/>
                  </a:rPr>
                  <a:t>[</a:t>
                </a:r>
                <a:r>
                  <a:rPr lang="zh-CN" altLang="zh-CN" sz="2400" b="0">
                    <a:solidFill>
                      <a:srgbClr val="00B0F0"/>
                    </a:solidFill>
                    <a:effectLst/>
                    <a:latin typeface="Times New Roman" panose="02020603050405020304"/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400" b="0">
                    <a:solidFill>
                      <a:srgbClr val="00B0F0"/>
                    </a:solidFill>
                    <a:effectLst/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/>
                  </a:rPr>
                  <a:t>]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电阻是导体本身的一种性质，只与导体的材料、长度、横截面积和温度有</a:t>
                </a:r>
                <a:endParaRPr lang="en-US" altLang="zh-CN" sz="2400" b="0">
                  <a:solidFill>
                    <a:srgbClr val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  <a:p>
                <a:pPr algn="dist" eaLnBrk="1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关，与其两端的电压和通过的电流无关，公式</a:t>
                </a:r>
                <a:r>
                  <a:rPr lang="en-US" altLang="zh-CN" sz="2400" b="0" i="1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R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只是计算电阻的公式，故</a:t>
                </a:r>
                <a:r>
                  <a:rPr lang="en-US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A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错误；公式</a:t>
                </a:r>
                <a:r>
                  <a:rPr lang="en-US" altLang="zh-CN" sz="2400" b="0" i="1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I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ea typeface="宋体" panose="02010600030101010101" pitchFamily="2" charset="-122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表明：在电阻一定时，导体中的电流与导体两端的电压成正比，故</a:t>
                </a:r>
                <a:r>
                  <a:rPr lang="en-US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B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错误；</a:t>
                </a:r>
                <a:endParaRPr lang="en-US" altLang="zh-CN" sz="2400" b="0">
                  <a:solidFill>
                    <a:srgbClr val="000000"/>
                  </a:solidFill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对于同一个定值电阻，电阻一定，导体两端的电压增大几倍，通过它的电流也增大几倍，电压与电流的比值不变，故</a:t>
                </a:r>
                <a:r>
                  <a:rPr lang="en-US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C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正确；导体两端的电压取决于电源和电路的连接方式，与导体电阻和导体中的电流无关，不能说导体两端的电压跟导体的电阻成正比，故</a:t>
                </a:r>
                <a:r>
                  <a:rPr lang="en-US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D</a:t>
                </a:r>
                <a:r>
                  <a:rPr lang="zh-CN" altLang="zh-CN" sz="2400" b="0">
                    <a:solidFill>
                      <a:srgbClr val="000000"/>
                    </a:solidFill>
                    <a:latin typeface="Times New Roman" panose="02020603050405020304"/>
                    <a:ea typeface="宋体" panose="02010600030101010101" pitchFamily="2" charset="-122"/>
                    <a:cs typeface="Times New Roman" panose="02020603050405020304"/>
                  </a:rPr>
                  <a:t>错误</a:t>
                </a:r>
                <a:r>
                  <a:rPr lang="en-US" altLang="zh-CN" sz="2400" b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2400" b="0">
                  <a:solidFill>
                    <a:srgbClr val="000000"/>
                  </a:solidFill>
                  <a:effectLst/>
                  <a:latin typeface="Times New Roman" panose="02020603050405020304"/>
                  <a:ea typeface="宋体" panose="02010600030101010101" pitchFamily="2" charset="-122"/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56" y="718574"/>
                <a:ext cx="11432020" cy="4116383"/>
              </a:xfrm>
              <a:prstGeom prst="rect">
                <a:avLst/>
              </a:prstGeom>
              <a:blipFill rotWithShape="1">
                <a:blip r:embed="rId2"/>
                <a:stretch>
                  <a:fillRect l="-4" t="-9" r="5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/>
          <p:nvPr/>
        </p:nvSpPr>
        <p:spPr bwMode="auto">
          <a:xfrm>
            <a:off x="360854" y="4734586"/>
            <a:ext cx="11485848" cy="1684244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当导体的电阻一定时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导体中的电流与导体两端的电压成正比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当导体两端的电压一定时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导体中的电流与导体的电阻成反比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导体的电阻取决于导体的材料、长度、横截面积等因素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与导体的电压与电流无关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06" y="4724208"/>
            <a:ext cx="1787911" cy="49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410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）海水盐浓度越大，其导电性越好，固定间距金属片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之间海水的电阻越小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下列电路中，电源电压恒定，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，海水盐浓度越大，电表示数越大的是（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233693"/>
            <a:ext cx="2565542" cy="17918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788" y="3142893"/>
            <a:ext cx="2333747" cy="19296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4506" y="3233693"/>
            <a:ext cx="2304256" cy="19150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2330" y="2902374"/>
            <a:ext cx="2304256" cy="217019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501491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                                        B                                       C	                          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13136" y="25029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08720"/>
                <a:ext cx="11485848" cy="3612464"/>
              </a:xfrm>
            </p:spPr>
            <p:txBody>
              <a:bodyPr/>
              <a:lstStyle/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[</a:t>
                </a:r>
                <a:r>
                  <a:rPr lang="zh-CN" altLang="zh-CN" sz="2200">
                    <a:solidFill>
                      <a:srgbClr val="00B0F0"/>
                    </a:solidFill>
                    <a:ea typeface="黑体" panose="02010609060101010101" charset="-122"/>
                    <a:cs typeface="Times New Roman" panose="02020603050405020304"/>
                  </a:rPr>
                  <a:t>解析</a:t>
                </a:r>
                <a:r>
                  <a:rPr lang="en-US" altLang="zh-CN" sz="2200">
                    <a:solidFill>
                      <a:srgbClr val="00B0F0"/>
                    </a:solidFill>
                    <a:latin typeface="黑体" panose="02010609060101010101" charset="-122"/>
                    <a:cs typeface="Times New Roman" panose="02020603050405020304"/>
                  </a:rPr>
                  <a:t>]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图中金属片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串联，电压表测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两端电压，海水浓度越大，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间电阻越小，根据串联分压原理，其分担的电压越小，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两端的电压越大，即电压表的示数越大，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正确；图中金属片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串联，电压表测金属片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两端电压，海水浓度越大，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间电阻越小，根据串联分压原理，其分担的电压越小，即电压表的示数越小，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错误；图中电压表测量电源电压，电源电压恒定，因此电压表示数不变，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错误；图中金属片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AB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和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并联，电流表测量通</a:t>
                </a:r>
                <a:endParaRPr lang="en-US" altLang="zh-CN" sz="22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过定值电阻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的电流，电源电压恒定，电阻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不变，根据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sz="2200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sz="22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200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 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得</a:t>
                </a:r>
                <a:r>
                  <a:rPr lang="en-US" altLang="zh-CN" sz="2200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sz="2200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不变，即电流表示数不</a:t>
                </a:r>
                <a:endParaRPr lang="en-US" altLang="zh-CN" sz="22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变，</a:t>
                </a:r>
                <a:r>
                  <a:rPr lang="en-US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D</a:t>
                </a:r>
                <a:r>
                  <a:rPr lang="zh-CN" altLang="zh-CN" sz="220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sz="22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22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08720"/>
                <a:ext cx="11485848" cy="3612464"/>
              </a:xfrm>
              <a:blipFill rotWithShape="1">
                <a:blip r:embed="rId2"/>
                <a:stretch>
                  <a:fillRect l="-2" t="-1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009" y="4491364"/>
            <a:ext cx="1941633" cy="1356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509" y="4332499"/>
            <a:ext cx="1766208" cy="14603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1557" y="4372761"/>
            <a:ext cx="1881351" cy="15635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7861" y="4300753"/>
            <a:ext cx="1743889" cy="164242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5814662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A                                B                                        C	                                  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一个定值电阻两端电压为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时，通过的电流为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，则该定值电阻的阻值为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当两端电压为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时，该定值电阻的阻值为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一般情况下，通过人体中的电流如果超过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就会造成生命危险，如果某人在身体潮湿的情况下，双手间的电阻约为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，则对这个人的安全电压应该是不高于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实验原创.eps" descr="id:21474991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2995" y="2563110"/>
            <a:ext cx="1429504" cy="3632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3" y="1436733"/>
            <a:ext cx="3199831" cy="45415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232642" y="197697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15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9587102" y="197996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15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990750" y="363614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30</a:t>
            </a:r>
            <a:endParaRPr lang="zh-CN" altLang="en-US" sz="240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已知电流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I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30 mA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0.03 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，电阻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1 000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利用欧姆定律即可求得此时人的安全电压不高于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IR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0.03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1 000 Ω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30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746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）如图所示电路，闭合开关，滑动变阻器滑片从最上端向中点移动过程中，下列说法正确的是（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的示数相等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示数的比值变大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40768"/>
            <a:ext cx="7256465" cy="6830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26397" y="496766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2717546"/>
            <a:ext cx="2443750" cy="22501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99062" y="26455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charset="-122"/>
                <a:cs typeface="Times New Roman" panose="02020603050405020304"/>
              </a:rPr>
              <a:t>]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由题图可知，闭合开关，定值电阻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与滑动变阻器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并联，</a:t>
            </a:r>
            <a:endParaRPr lang="en-US" altLang="zh-CN">
              <a:solidFill>
                <a:srgbClr val="000000"/>
              </a:solidFill>
              <a:cs typeface="Times New Roman" panose="02020603050405020304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测通过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的电流，电流表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测干路的电流，电压表测量</a:t>
            </a:r>
            <a:endParaRPr lang="en-US" altLang="zh-CN">
              <a:solidFill>
                <a:srgbClr val="000000"/>
              </a:solidFill>
              <a:cs typeface="Times New Roman" panose="02020603050405020304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电源电压，由此可知滑片移动过程</a:t>
            </a:r>
            <a:r>
              <a:rPr lang="zh-CN" altLang="zh-CN" spc="100">
                <a:solidFill>
                  <a:srgbClr val="000000"/>
                </a:solidFill>
                <a:cs typeface="Times New Roman" panose="02020603050405020304"/>
              </a:rPr>
              <a:t>中，电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压表的示数不变，故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</a:p>
          <a:p>
            <a:pPr hangingPunct="0">
              <a:spcAft>
                <a:spcPts val="0"/>
              </a:spcAft>
            </a:pPr>
            <a:r>
              <a:rPr lang="zh-CN" altLang="zh-CN" spc="100">
                <a:solidFill>
                  <a:srgbClr val="000000"/>
                </a:solidFill>
                <a:cs typeface="Times New Roman" panose="02020603050405020304"/>
              </a:rPr>
              <a:t>错误；滑动变阻器滑片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从最上端向中点移动过程中，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接入电路</a:t>
            </a:r>
            <a:endParaRPr lang="en-US" altLang="zh-CN">
              <a:solidFill>
                <a:srgbClr val="000000"/>
              </a:solidFill>
              <a:cs typeface="Times New Roman" panose="02020603050405020304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的阻值变小，由于并联电路各支路两端</a:t>
            </a:r>
            <a:r>
              <a:rPr lang="zh-CN" altLang="zh-CN" spc="100">
                <a:solidFill>
                  <a:srgbClr val="000000"/>
                </a:solidFill>
                <a:cs typeface="Times New Roman" panose="02020603050405020304"/>
              </a:rPr>
              <a:t>的电压均等于电源电压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endParaRPr lang="en-US" altLang="zh-CN">
              <a:solidFill>
                <a:srgbClr val="000000"/>
              </a:solidFill>
              <a:cs typeface="Times New Roman" panose="02020603050405020304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保持不变，所以由欧姆定律可知，通过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的电流不变，即电流表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的示数不变，通过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的电流变大，由于并联电路干路中的电流等于各支路中的电流之和，所以电流表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的示数变大，且电流表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的示数大于电流表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的示数，故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错误，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C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正确；电压表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的示数与电流表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的示数均不变，则它们的比值不变，故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D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39622" y="32849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952" y="1052736"/>
            <a:ext cx="2443750" cy="22501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5949</Words>
  <Application>Microsoft Office PowerPoint</Application>
  <PresentationFormat>自定义</PresentationFormat>
  <Paragraphs>264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567</cp:revision>
  <dcterms:created xsi:type="dcterms:W3CDTF">2020-11-06T05:24:00Z</dcterms:created>
  <dcterms:modified xsi:type="dcterms:W3CDTF">2025-09-17T08:02:38Z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7F6C5F746436445C849D23154BA60FA5_12</vt:lpwstr>
  </property>
</Properties>
</file>